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2" r:id="rId2"/>
    <p:sldId id="290" r:id="rId3"/>
    <p:sldId id="291" r:id="rId4"/>
    <p:sldId id="288" r:id="rId5"/>
    <p:sldId id="267" r:id="rId6"/>
    <p:sldId id="284" r:id="rId7"/>
    <p:sldId id="283" r:id="rId8"/>
    <p:sldId id="279" r:id="rId9"/>
    <p:sldId id="272" r:id="rId10"/>
    <p:sldId id="273" r:id="rId11"/>
    <p:sldId id="274" r:id="rId12"/>
    <p:sldId id="262" r:id="rId13"/>
    <p:sldId id="263" r:id="rId14"/>
    <p:sldId id="264" r:id="rId15"/>
    <p:sldId id="265" r:id="rId16"/>
    <p:sldId id="266" r:id="rId17"/>
    <p:sldId id="257" r:id="rId18"/>
    <p:sldId id="260" r:id="rId19"/>
    <p:sldId id="259" r:id="rId20"/>
    <p:sldId id="270" r:id="rId21"/>
    <p:sldId id="271" r:id="rId22"/>
    <p:sldId id="261" r:id="rId23"/>
    <p:sldId id="268" r:id="rId24"/>
    <p:sldId id="269" r:id="rId25"/>
    <p:sldId id="285" r:id="rId26"/>
    <p:sldId id="286" r:id="rId27"/>
    <p:sldId id="289" r:id="rId28"/>
    <p:sldId id="287" r:id="rId29"/>
    <p:sldId id="292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02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F4EE5327-088D-490E-A586-59019240D0F2}" type="datetimeFigureOut">
              <a:rPr lang="ru-RU" smtClean="0"/>
              <a:pPr/>
              <a:t>17.05.2012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F90F7CB-CFD3-4323-A104-90131B55AF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EE5327-088D-490E-A586-59019240D0F2}" type="datetimeFigureOut">
              <a:rPr lang="ru-RU" smtClean="0"/>
              <a:pPr/>
              <a:t>17.05.2012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F90F7CB-CFD3-4323-A104-90131B55AF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EE5327-088D-490E-A586-59019240D0F2}" type="datetimeFigureOut">
              <a:rPr lang="ru-RU" smtClean="0"/>
              <a:pPr/>
              <a:t>17.05.2012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F90F7CB-CFD3-4323-A104-90131B55AF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EE5327-088D-490E-A586-59019240D0F2}" type="datetimeFigureOut">
              <a:rPr lang="ru-RU" smtClean="0"/>
              <a:pPr/>
              <a:t>17.05.2012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F90F7CB-CFD3-4323-A104-90131B55AF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F4EE5327-088D-490E-A586-59019240D0F2}" type="datetimeFigureOut">
              <a:rPr lang="ru-RU" smtClean="0"/>
              <a:pPr/>
              <a:t>17.05.2012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F90F7CB-CFD3-4323-A104-90131B55AF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EE5327-088D-490E-A586-59019240D0F2}" type="datetimeFigureOut">
              <a:rPr lang="ru-RU" smtClean="0"/>
              <a:pPr/>
              <a:t>17.05.2012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0F90F7CB-CFD3-4323-A104-90131B55AF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EE5327-088D-490E-A586-59019240D0F2}" type="datetimeFigureOut">
              <a:rPr lang="ru-RU" smtClean="0"/>
              <a:pPr/>
              <a:t>17.05.2012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0F90F7CB-CFD3-4323-A104-90131B55AF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EE5327-088D-490E-A586-59019240D0F2}" type="datetimeFigureOut">
              <a:rPr lang="ru-RU" smtClean="0"/>
              <a:pPr/>
              <a:t>17.05.2012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F90F7CB-CFD3-4323-A104-90131B55AF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EE5327-088D-490E-A586-59019240D0F2}" type="datetimeFigureOut">
              <a:rPr lang="ru-RU" smtClean="0"/>
              <a:pPr/>
              <a:t>17.05.2012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F90F7CB-CFD3-4323-A104-90131B55AF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F4EE5327-088D-490E-A586-59019240D0F2}" type="datetimeFigureOut">
              <a:rPr lang="ru-RU" smtClean="0"/>
              <a:pPr/>
              <a:t>17.05.2012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F90F7CB-CFD3-4323-A104-90131B55AF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F4EE5327-088D-490E-A586-59019240D0F2}" type="datetimeFigureOut">
              <a:rPr lang="ru-RU" smtClean="0"/>
              <a:pPr/>
              <a:t>17.05.2012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F90F7CB-CFD3-4323-A104-90131B55AF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F4EE5327-088D-490E-A586-59019240D0F2}" type="datetimeFigureOut">
              <a:rPr lang="ru-RU" smtClean="0"/>
              <a:pPr/>
              <a:t>17.05.2012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0F90F7CB-CFD3-4323-A104-90131B55AF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edge/>
  </p:transition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roshkolu.ru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00042"/>
            <a:ext cx="7772400" cy="3643337"/>
          </a:xfrm>
        </p:spPr>
        <p:txBody>
          <a:bodyPr>
            <a:noAutofit/>
          </a:bodyPr>
          <a:lstStyle/>
          <a:p>
            <a:r>
              <a:rPr lang="ru-RU" sz="8000" dirty="0" smtClean="0">
                <a:solidFill>
                  <a:srgbClr val="FF0000"/>
                </a:solidFill>
                <a:latin typeface="Century Schoolbook" pitchFamily="18" charset="0"/>
              </a:rPr>
              <a:t>Путешествие в</a:t>
            </a:r>
            <a:br>
              <a:rPr lang="ru-RU" sz="8000" dirty="0" smtClean="0">
                <a:solidFill>
                  <a:srgbClr val="FF0000"/>
                </a:solidFill>
                <a:latin typeface="Century Schoolbook" pitchFamily="18" charset="0"/>
              </a:rPr>
            </a:br>
            <a:r>
              <a:rPr lang="ru-RU" sz="8000" dirty="0" smtClean="0">
                <a:solidFill>
                  <a:srgbClr val="FF0000"/>
                </a:solidFill>
                <a:latin typeface="Century Schoolbook" pitchFamily="18" charset="0"/>
              </a:rPr>
              <a:t>чудесную страну!</a:t>
            </a:r>
            <a:endParaRPr lang="ru-RU" sz="8000" dirty="0">
              <a:solidFill>
                <a:srgbClr val="FF0000"/>
              </a:solidFill>
              <a:latin typeface="Century Schoolbook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4786322"/>
            <a:ext cx="8715436" cy="1752600"/>
          </a:xfrm>
        </p:spPr>
        <p:txBody>
          <a:bodyPr>
            <a:normAutofit lnSpcReduction="10000"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Презентацию составила учитель начальных классов МБОУ СОШ №1:</a:t>
            </a:r>
          </a:p>
          <a:p>
            <a:r>
              <a:rPr lang="ru-RU" sz="2000" b="1" dirty="0" err="1" smtClean="0">
                <a:solidFill>
                  <a:srgbClr val="0070C0"/>
                </a:solidFill>
              </a:rPr>
              <a:t>Моралёва</a:t>
            </a:r>
            <a:r>
              <a:rPr lang="ru-RU" sz="2000" b="1" dirty="0" smtClean="0">
                <a:solidFill>
                  <a:srgbClr val="0070C0"/>
                </a:solidFill>
              </a:rPr>
              <a:t> Светлана Вячеславовна</a:t>
            </a:r>
          </a:p>
          <a:p>
            <a:r>
              <a:rPr lang="ru-RU" sz="4000" b="1" dirty="0" smtClean="0">
                <a:solidFill>
                  <a:srgbClr val="0070C0"/>
                </a:solidFill>
              </a:rPr>
              <a:t>2010-</a:t>
            </a:r>
          </a:p>
          <a:p>
            <a:r>
              <a:rPr lang="ru-RU" sz="4000" b="1" dirty="0" smtClean="0">
                <a:solidFill>
                  <a:srgbClr val="0070C0"/>
                </a:solidFill>
              </a:rPr>
              <a:t>  -2012 г</a:t>
            </a:r>
          </a:p>
          <a:p>
            <a:endParaRPr lang="ru-RU" sz="48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  <a:latin typeface="Arno Pro" pitchFamily="18" charset="0"/>
              </a:rPr>
              <a:t>Как же всё интересно…</a:t>
            </a:r>
            <a:endParaRPr lang="ru-RU" sz="5400" b="1" dirty="0">
              <a:solidFill>
                <a:schemeClr val="accent6">
                  <a:lumMod val="75000"/>
                </a:schemeClr>
              </a:solidFill>
              <a:latin typeface="Arno Pro" pitchFamily="18" charset="0"/>
            </a:endParaRPr>
          </a:p>
        </p:txBody>
      </p:sp>
      <p:pic>
        <p:nvPicPr>
          <p:cNvPr id="17410" name="Picture 2" descr="C:\Users\User\Desktop\выпускной\библиотека\SAM_11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9" y="1214422"/>
            <a:ext cx="7500990" cy="535785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выпускной\библиотека\SAM_11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9" y="285728"/>
            <a:ext cx="5214974" cy="6143668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643570" y="857232"/>
            <a:ext cx="3286148" cy="526297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Когда берем мы в руки книгу,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 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Все замирает, все молчит.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 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Когда берем мы в руки книгу,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 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То с нами Вечность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говорит.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 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88944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Участие в конкурсе </a:t>
            </a:r>
            <a:r>
              <a:rPr lang="ru-RU" b="1" dirty="0" err="1" smtClean="0">
                <a:solidFill>
                  <a:srgbClr val="0070C0"/>
                </a:solidFill>
              </a:rPr>
              <a:t>Г.Лагздынь</a:t>
            </a:r>
            <a:endParaRPr lang="ru-RU" dirty="0"/>
          </a:p>
        </p:txBody>
      </p:sp>
      <p:pic>
        <p:nvPicPr>
          <p:cNvPr id="6146" name="Picture 2" descr="D:\мамины фото\фото школа\фото школа\DSC0059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9144000" cy="550070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D:\мамины фото\фото школа\фото школа\DSC0059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 descr="D:\мамины фото\фото школа\фото школа\DSC00593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D:\мамины фото\фото школа\фото школа\DSC0059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D:\мамины фото\фото школа\фото школа\SAM_11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Garamond Premr Pro" pitchFamily="18" charset="0"/>
              </a:rPr>
              <a:t>Изучали  историю своей страны</a:t>
            </a:r>
            <a:endParaRPr lang="ru-RU" b="1" dirty="0">
              <a:solidFill>
                <a:srgbClr val="C00000"/>
              </a:solidFill>
              <a:latin typeface="Garamond Premr Pro" pitchFamily="18" charset="0"/>
            </a:endParaRPr>
          </a:p>
        </p:txBody>
      </p:sp>
      <p:pic>
        <p:nvPicPr>
          <p:cNvPr id="2051" name="Picture 3" descr="D:\мамины фото\фото школа\фото школа\SAM_12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01159" y="1646238"/>
            <a:ext cx="6941681" cy="452596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мамины фото\фото школа\фото школа\SAM_12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 </a:t>
            </a:r>
            <a:r>
              <a:rPr lang="ru-RU" sz="4800" b="1" dirty="0">
                <a:solidFill>
                  <a:srgbClr val="C00000"/>
                </a:solidFill>
              </a:rPr>
              <a:t>З</a:t>
            </a:r>
            <a:r>
              <a:rPr lang="ru-RU" sz="4800" b="1" dirty="0" smtClean="0">
                <a:solidFill>
                  <a:srgbClr val="C00000"/>
                </a:solidFill>
              </a:rPr>
              <a:t>ащищали свои работы…</a:t>
            </a:r>
            <a:endParaRPr lang="ru-RU" dirty="0"/>
          </a:p>
        </p:txBody>
      </p:sp>
      <p:pic>
        <p:nvPicPr>
          <p:cNvPr id="4099" name="Picture 3" descr="D:\мамины фото\фото школа\фото школа\SAM_12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03001" y="1646238"/>
            <a:ext cx="6137998" cy="452596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Вспомнить посещения ЦРБ за период обучения 2010-2012 </a:t>
            </a:r>
            <a:r>
              <a:rPr lang="ru-RU" dirty="0" err="1" smtClean="0"/>
              <a:t>гг</a:t>
            </a:r>
            <a:r>
              <a:rPr lang="ru-RU" dirty="0" smtClean="0"/>
              <a:t> , для дальнейшего сотрудничества учащихся, в связи с переходом в среднее звено. </a:t>
            </a: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cs typeface="David" pitchFamily="34" charset="-79"/>
              </a:rPr>
              <a:t>Участвовали в конкурсе:</a:t>
            </a:r>
            <a:br>
              <a:rPr lang="ru-RU" b="1" dirty="0" smtClean="0">
                <a:solidFill>
                  <a:srgbClr val="0070C0"/>
                </a:solidFill>
                <a:cs typeface="David" pitchFamily="34" charset="-79"/>
              </a:rPr>
            </a:br>
            <a:r>
              <a:rPr lang="ru-RU" b="1" dirty="0" smtClean="0">
                <a:solidFill>
                  <a:srgbClr val="0070C0"/>
                </a:solidFill>
                <a:cs typeface="David" pitchFamily="34" charset="-79"/>
              </a:rPr>
              <a:t> «Тверская книга»</a:t>
            </a:r>
            <a:endParaRPr lang="ru-RU" b="1" dirty="0">
              <a:solidFill>
                <a:srgbClr val="0070C0"/>
              </a:solidFill>
              <a:cs typeface="David" pitchFamily="34" charset="-79"/>
            </a:endParaRPr>
          </a:p>
        </p:txBody>
      </p:sp>
      <p:pic>
        <p:nvPicPr>
          <p:cNvPr id="15362" name="Picture 2" descr="C:\Users\User\Desktop\выпускной\библиотека\SAM_11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692" y="16462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\Desktop\выпускной\библиотека\SAM_12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04"/>
            <a:ext cx="5214974" cy="614366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072198" y="500042"/>
            <a:ext cx="257173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/>
              <a:t>Мы в книжках ищем мудрые советы,</a:t>
            </a:r>
            <a:br>
              <a:rPr lang="ru-RU" sz="2400" b="1" i="1" dirty="0" smtClean="0"/>
            </a:br>
            <a:r>
              <a:rPr lang="ru-RU" sz="2400" b="1" i="1" dirty="0" smtClean="0"/>
              <a:t>Когда не знаем как нам поступить.</a:t>
            </a:r>
            <a:br>
              <a:rPr lang="ru-RU" sz="2400" b="1" i="1" dirty="0" smtClean="0"/>
            </a:br>
            <a:r>
              <a:rPr lang="ru-RU" sz="2400" b="1" i="1" dirty="0" smtClean="0"/>
              <a:t>И до сих пор не найдено ответа</a:t>
            </a:r>
            <a:br>
              <a:rPr lang="ru-RU" sz="2400" b="1" i="1" dirty="0" smtClean="0"/>
            </a:br>
            <a:r>
              <a:rPr lang="ru-RU" sz="2400" b="1" i="1" dirty="0" smtClean="0"/>
              <a:t>На каверзный вопрос "так быть или не быть".</a:t>
            </a:r>
            <a:r>
              <a:rPr lang="ru-RU" sz="2800" b="1" i="1" dirty="0" smtClean="0"/>
              <a:t/>
            </a:r>
            <a:br>
              <a:rPr lang="ru-RU" sz="2800" b="1" i="1" dirty="0" smtClean="0"/>
            </a:br>
            <a:endParaRPr lang="ru-RU" sz="2800" b="1" i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2012 год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12290" name="Picture 2" descr="D:\мамины фото\фото школа\фото школа\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5" y="1214422"/>
            <a:ext cx="7786742" cy="564357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D:\мамины фото\фото школа\фото школа\00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8929718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мамины фото\фото школа\фото школа\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00108"/>
            <a:ext cx="5500693" cy="514353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857884" y="1142984"/>
            <a:ext cx="3286116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Потом придём сюда уже с детьми,</a:t>
            </a:r>
            <a:br>
              <a:rPr lang="ru-RU" sz="2800" dirty="0" smtClean="0"/>
            </a:br>
            <a:r>
              <a:rPr lang="ru-RU" sz="2800" dirty="0" smtClean="0"/>
              <a:t>Чтобы к учебе подготовились они.</a:t>
            </a:r>
            <a:br>
              <a:rPr lang="ru-RU" sz="2800" dirty="0" smtClean="0"/>
            </a:br>
            <a:r>
              <a:rPr lang="ru-RU" sz="2800" dirty="0" smtClean="0"/>
              <a:t>И книги для себя возьмут и для семьи,</a:t>
            </a:r>
            <a:br>
              <a:rPr lang="ru-RU" sz="2800" dirty="0" smtClean="0"/>
            </a:br>
            <a:r>
              <a:rPr lang="ru-RU" sz="2800" dirty="0" smtClean="0"/>
              <a:t>Чтобы домочадцы почитать могли.</a:t>
            </a:r>
            <a:br>
              <a:rPr lang="ru-RU" sz="28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</a:rPr>
              <a:t>Мы научились не просто хорошо читать,</a:t>
            </a:r>
            <a:br>
              <a:rPr lang="ru-RU" sz="3200" b="1" i="1" dirty="0" smtClean="0">
                <a:solidFill>
                  <a:srgbClr val="C00000"/>
                </a:solidFill>
              </a:rPr>
            </a:br>
            <a:r>
              <a:rPr lang="ru-RU" sz="3200" b="1" i="1" dirty="0" smtClean="0">
                <a:solidFill>
                  <a:srgbClr val="C00000"/>
                </a:solidFill>
              </a:rPr>
              <a:t>но и думать, размышлять, познавать…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357298"/>
            <a:ext cx="8715436" cy="521497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400" b="1" dirty="0">
                <a:solidFill>
                  <a:srgbClr val="0070C0"/>
                </a:solidFill>
              </a:rPr>
              <a:t>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</a:rPr>
              <a:t>Отзыв по прочитанному произведению</a:t>
            </a:r>
            <a:r>
              <a:rPr lang="ru-RU" sz="1400" b="1" dirty="0">
                <a:solidFill>
                  <a:srgbClr val="0070C0"/>
                </a:solidFill>
              </a:rPr>
              <a:t>.</a:t>
            </a:r>
          </a:p>
          <a:p>
            <a:r>
              <a:rPr lang="ru-RU" sz="1400" dirty="0"/>
              <a:t>Автор:        </a:t>
            </a:r>
            <a:r>
              <a:rPr lang="ru-RU" sz="1400" dirty="0" err="1"/>
              <a:t>М.Махлин</a:t>
            </a:r>
            <a:endParaRPr lang="ru-RU" sz="1400" dirty="0"/>
          </a:p>
          <a:p>
            <a:r>
              <a:rPr lang="ru-RU" sz="1400" dirty="0"/>
              <a:t>Название : «Млекопитающие»</a:t>
            </a:r>
          </a:p>
          <a:p>
            <a:pPr>
              <a:buNone/>
            </a:pPr>
            <a:r>
              <a:rPr lang="ru-RU" sz="1400" dirty="0"/>
              <a:t> </a:t>
            </a:r>
          </a:p>
          <a:p>
            <a:r>
              <a:rPr lang="ru-RU" sz="1400" dirty="0"/>
              <a:t>Из этой  книги я узнала о многих млекопитающих, живущих на нашей планете.</a:t>
            </a:r>
          </a:p>
          <a:p>
            <a:pPr>
              <a:buNone/>
            </a:pPr>
            <a:r>
              <a:rPr lang="ru-RU" sz="1400" dirty="0"/>
              <a:t>Например о </a:t>
            </a:r>
            <a:r>
              <a:rPr lang="ru-RU" sz="1400" dirty="0" err="1"/>
              <a:t>Мадагаскарской</a:t>
            </a:r>
            <a:r>
              <a:rPr lang="ru-RU" sz="1400" dirty="0"/>
              <a:t>  руконожке, о павлине, о паукообразной обезьяне  и  о многих других млекопитающих.</a:t>
            </a:r>
          </a:p>
          <a:p>
            <a:pPr>
              <a:buNone/>
            </a:pPr>
            <a:r>
              <a:rPr lang="ru-RU" sz="1400" dirty="0"/>
              <a:t>Данный вид животных представляют собой высшее достижение эволюции, наиболее совершенную форму существования живой материи. У них есть свои характерные признаки, отличающие их от других животных, находящихся на более низких ступенях. Таких признаков несколько, но основных три.</a:t>
            </a:r>
          </a:p>
          <a:p>
            <a:pPr>
              <a:buNone/>
            </a:pPr>
            <a:r>
              <a:rPr lang="ru-RU" sz="1400" dirty="0"/>
              <a:t>Первый признак – они освоили разные места обитания.</a:t>
            </a:r>
          </a:p>
          <a:p>
            <a:pPr>
              <a:buNone/>
            </a:pPr>
            <a:r>
              <a:rPr lang="ru-RU" sz="1400" dirty="0"/>
              <a:t>Второй признак – живорождение.</a:t>
            </a:r>
          </a:p>
          <a:p>
            <a:pPr>
              <a:buNone/>
            </a:pPr>
            <a:r>
              <a:rPr lang="ru-RU" sz="1400" dirty="0"/>
              <a:t>Третий признак – </a:t>
            </a:r>
            <a:r>
              <a:rPr lang="ru-RU" sz="1400" dirty="0" err="1"/>
              <a:t>теплокровность</a:t>
            </a:r>
            <a:r>
              <a:rPr lang="ru-RU" sz="1400" dirty="0"/>
              <a:t>.</a:t>
            </a:r>
          </a:p>
          <a:p>
            <a:pPr>
              <a:buNone/>
            </a:pPr>
            <a:r>
              <a:rPr lang="ru-RU" sz="1400" dirty="0"/>
              <a:t>Я читала эту книгу с большим интересом и внимательно рассматривала картинки животных.</a:t>
            </a:r>
          </a:p>
          <a:p>
            <a:pPr>
              <a:buNone/>
            </a:pPr>
            <a:r>
              <a:rPr lang="ru-RU" sz="1400" dirty="0"/>
              <a:t>Я очень благодарна людям, которые создали эту выставку и буду  брать для чтения выставочные книги, пока выставка не уедет от нас, потому что они развивают мой духовный мир.</a:t>
            </a:r>
          </a:p>
          <a:p>
            <a:pPr>
              <a:buNone/>
            </a:pPr>
            <a:r>
              <a:rPr lang="ru-RU" sz="1400" dirty="0"/>
              <a:t> </a:t>
            </a:r>
          </a:p>
          <a:p>
            <a:pPr>
              <a:buNone/>
            </a:pPr>
            <a:r>
              <a:rPr lang="ru-RU" sz="1400" dirty="0"/>
              <a:t> </a:t>
            </a:r>
          </a:p>
          <a:p>
            <a:pPr>
              <a:buNone/>
            </a:pPr>
            <a:r>
              <a:rPr lang="ru-RU" sz="1400" dirty="0"/>
              <a:t>  </a:t>
            </a:r>
            <a:r>
              <a:rPr lang="ru-RU" sz="1400" dirty="0" smtClean="0"/>
              <a:t>                                                                                                                             Ученица  </a:t>
            </a:r>
            <a:r>
              <a:rPr lang="ru-RU" sz="1400" dirty="0"/>
              <a:t>4 «Б» класса МБОУ СОШ-1  Ларина Полина</a:t>
            </a:r>
          </a:p>
          <a:p>
            <a:pPr>
              <a:buNone/>
            </a:pPr>
            <a:r>
              <a:rPr lang="ru-RU" sz="1400" dirty="0"/>
              <a:t>                            </a:t>
            </a:r>
            <a:r>
              <a:rPr lang="ru-RU" sz="1400" dirty="0" smtClean="0"/>
              <a:t>                                                                                                                               Кл</a:t>
            </a:r>
            <a:r>
              <a:rPr lang="ru-RU" sz="1400" dirty="0"/>
              <a:t>. </a:t>
            </a:r>
            <a:r>
              <a:rPr lang="ru-RU" sz="1400" dirty="0" err="1"/>
              <a:t>рук-ль</a:t>
            </a:r>
            <a:r>
              <a:rPr lang="ru-RU" sz="1400" dirty="0"/>
              <a:t>: </a:t>
            </a:r>
            <a:r>
              <a:rPr lang="ru-RU" sz="1400" dirty="0" err="1"/>
              <a:t>Моралёва</a:t>
            </a:r>
            <a:r>
              <a:rPr lang="ru-RU" sz="1400" dirty="0"/>
              <a:t> С.В.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>
                <a:solidFill>
                  <a:schemeClr val="accent2"/>
                </a:solidFill>
              </a:rPr>
              <a:t> Отзыв по прочитанному произведению.</a:t>
            </a:r>
          </a:p>
          <a:p>
            <a:r>
              <a:rPr lang="ru-RU" dirty="0"/>
              <a:t>Автор:      Жаклин Уилсон</a:t>
            </a:r>
          </a:p>
          <a:p>
            <a:r>
              <a:rPr lang="ru-RU" dirty="0"/>
              <a:t>Название : «Девчонки в погоне за модой»</a:t>
            </a:r>
          </a:p>
          <a:p>
            <a:r>
              <a:rPr lang="ru-RU" dirty="0"/>
              <a:t>Я благодарна тому,  кто создал эту выставку, потому что я никогда  не узнала об этой замечательной книге и её авторе.</a:t>
            </a:r>
          </a:p>
          <a:p>
            <a:r>
              <a:rPr lang="ru-RU" dirty="0"/>
              <a:t>Прочитав эту книгу, я поняла, что не нужно гнаться за модой, так как можешь потерять душевное равновесие. Ведь человек  прекрасен не только одеждой, но и душой</a:t>
            </a:r>
            <a:r>
              <a:rPr lang="ru-RU" dirty="0" smtClean="0"/>
              <a:t>.</a:t>
            </a:r>
            <a:r>
              <a:rPr lang="ru-RU" dirty="0"/>
              <a:t> </a:t>
            </a:r>
          </a:p>
          <a:p>
            <a:pPr>
              <a:buNone/>
            </a:pPr>
            <a:r>
              <a:rPr lang="ru-RU" dirty="0"/>
              <a:t> </a:t>
            </a:r>
          </a:p>
          <a:p>
            <a:pPr>
              <a:buNone/>
            </a:pPr>
            <a:r>
              <a:rPr lang="ru-RU" dirty="0"/>
              <a:t> </a:t>
            </a:r>
          </a:p>
          <a:p>
            <a:pPr>
              <a:buNone/>
            </a:pPr>
            <a:r>
              <a:rPr lang="ru-RU" dirty="0"/>
              <a:t> </a:t>
            </a:r>
          </a:p>
          <a:p>
            <a:pPr>
              <a:buNone/>
            </a:pPr>
            <a:r>
              <a:rPr lang="ru-RU" dirty="0" smtClean="0"/>
              <a:t>       </a:t>
            </a:r>
            <a:r>
              <a:rPr lang="ru-RU" dirty="0"/>
              <a:t>Ученица  4 «Б» класса МБОУ СОШ-1  Соколова Диана</a:t>
            </a:r>
          </a:p>
          <a:p>
            <a:pPr>
              <a:buNone/>
            </a:pPr>
            <a:r>
              <a:rPr lang="ru-RU" dirty="0"/>
              <a:t>                                     Кл. </a:t>
            </a:r>
            <a:r>
              <a:rPr lang="ru-RU" dirty="0" err="1"/>
              <a:t>рук-ль</a:t>
            </a:r>
            <a:r>
              <a:rPr lang="ru-RU" dirty="0"/>
              <a:t>: </a:t>
            </a:r>
            <a:r>
              <a:rPr lang="ru-RU" dirty="0" err="1"/>
              <a:t>Моралёва</a:t>
            </a:r>
            <a:r>
              <a:rPr lang="ru-RU" dirty="0"/>
              <a:t> С.В.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5757874" cy="6072230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Ну что ж, пусть будет так всегда и вечно.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 </a:t>
            </a:r>
          </a:p>
          <a:p>
            <a:r>
              <a:rPr lang="ru-RU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Пусть с детских лет до старости идет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 </a:t>
            </a:r>
          </a:p>
          <a:p>
            <a:r>
              <a:rPr lang="ru-RU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За знаньями в мир библиотечный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 </a:t>
            </a:r>
          </a:p>
          <a:p>
            <a:r>
              <a:rPr lang="ru-RU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Приветливый читающий народ!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 </a:t>
            </a:r>
          </a:p>
          <a:p>
            <a:endParaRPr lang="ru-RU" dirty="0"/>
          </a:p>
        </p:txBody>
      </p:sp>
      <p:pic>
        <p:nvPicPr>
          <p:cNvPr id="4" name="Рисунок 3" descr="656588-00813d63e05a7aa1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22" y="357166"/>
            <a:ext cx="3000396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артинка 11 из 29706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57158" y="214290"/>
            <a:ext cx="83582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                           Спасибо </a:t>
            </a:r>
            <a:r>
              <a:rPr lang="ru-RU" b="1" dirty="0">
                <a:solidFill>
                  <a:srgbClr val="7030A0"/>
                </a:solidFill>
              </a:rPr>
              <a:t>Вам,</a:t>
            </a:r>
          </a:p>
          <a:p>
            <a:r>
              <a:rPr lang="ru-RU" b="1" dirty="0">
                <a:solidFill>
                  <a:srgbClr val="7030A0"/>
                </a:solidFill>
              </a:rPr>
              <a:t>              </a:t>
            </a:r>
            <a:r>
              <a:rPr lang="ru-RU" b="1" dirty="0" smtClean="0">
                <a:solidFill>
                  <a:srgbClr val="7030A0"/>
                </a:solidFill>
              </a:rPr>
              <a:t>                                                 Наталья </a:t>
            </a:r>
            <a:r>
              <a:rPr lang="ru-RU" b="1" dirty="0">
                <a:solidFill>
                  <a:srgbClr val="7030A0"/>
                </a:solidFill>
              </a:rPr>
              <a:t>Алексеевна,</a:t>
            </a:r>
          </a:p>
          <a:p>
            <a:r>
              <a:rPr lang="ru-RU" b="1" dirty="0">
                <a:solidFill>
                  <a:srgbClr val="7030A0"/>
                </a:solidFill>
              </a:rPr>
              <a:t>                            </a:t>
            </a:r>
            <a:r>
              <a:rPr lang="ru-RU" b="1" dirty="0" smtClean="0">
                <a:solidFill>
                  <a:srgbClr val="7030A0"/>
                </a:solidFill>
              </a:rPr>
              <a:t>                                                                  </a:t>
            </a:r>
            <a:r>
              <a:rPr lang="ru-RU" b="1" dirty="0">
                <a:solidFill>
                  <a:srgbClr val="7030A0"/>
                </a:solidFill>
              </a:rPr>
              <a:t>за открытие</a:t>
            </a:r>
          </a:p>
          <a:p>
            <a:r>
              <a:rPr lang="ru-RU" b="1" dirty="0">
                <a:solidFill>
                  <a:srgbClr val="7030A0"/>
                </a:solidFill>
              </a:rPr>
              <a:t>           </a:t>
            </a:r>
            <a:r>
              <a:rPr lang="ru-RU" b="1" dirty="0" smtClean="0">
                <a:solidFill>
                  <a:srgbClr val="7030A0"/>
                </a:solidFill>
              </a:rPr>
              <a:t>                                                                                            </a:t>
            </a:r>
            <a:r>
              <a:rPr lang="ru-RU" b="1" dirty="0">
                <a:solidFill>
                  <a:srgbClr val="7030A0"/>
                </a:solidFill>
              </a:rPr>
              <a:t>прекрасной страны</a:t>
            </a:r>
            <a:r>
              <a:rPr lang="ru-RU" b="1" dirty="0" smtClean="0">
                <a:solidFill>
                  <a:srgbClr val="7030A0"/>
                </a:solidFill>
              </a:rPr>
              <a:t>!!!...</a:t>
            </a:r>
          </a:p>
          <a:p>
            <a:endParaRPr lang="ru-RU" b="1" dirty="0">
              <a:solidFill>
                <a:srgbClr val="7030A0"/>
              </a:solidFill>
            </a:endParaRPr>
          </a:p>
          <a:p>
            <a:r>
              <a:rPr lang="ru-RU" b="1" dirty="0" smtClean="0">
                <a:solidFill>
                  <a:srgbClr val="7030A0"/>
                </a:solidFill>
              </a:rPr>
              <a:t>                                                                                                                 Ученики 4 «Б» класса.</a:t>
            </a:r>
            <a:endParaRPr lang="ru-RU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Источники информации;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</a:rPr>
              <a:t>Фотоархив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класса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;</a:t>
            </a:r>
          </a:p>
          <a:p>
            <a:r>
              <a:rPr lang="en-US" dirty="0" smtClean="0">
                <a:hlinkClick r:id="rId2"/>
              </a:rPr>
              <a:t>http://www.proshkolu.ru/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При помощи </a:t>
            </a:r>
            <a:r>
              <a:rPr lang="ru-RU" dirty="0" err="1" smtClean="0"/>
              <a:t>фотоархива</a:t>
            </a:r>
            <a:r>
              <a:rPr lang="ru-RU" dirty="0" smtClean="0"/>
              <a:t> класса  поддержать уверенность учащихся в необходимости дальнейшего посещения </a:t>
            </a:r>
          </a:p>
          <a:p>
            <a:pPr>
              <a:buNone/>
            </a:pPr>
            <a:r>
              <a:rPr lang="ru-RU" dirty="0" smtClean="0"/>
              <a:t>ЦРБ;</a:t>
            </a:r>
          </a:p>
          <a:p>
            <a:r>
              <a:rPr lang="ru-RU" dirty="0" smtClean="0"/>
              <a:t>Формировать  потребность в самообразовании и развитии духовности при помощи книг.</a:t>
            </a: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600" dirty="0" smtClean="0"/>
              <a:t>Библиотека - слово то какое,</a:t>
            </a:r>
            <a:br>
              <a:rPr lang="ru-RU" sz="3600" dirty="0" smtClean="0"/>
            </a:br>
            <a:r>
              <a:rPr lang="ru-RU" sz="3600" dirty="0" smtClean="0"/>
              <a:t>Оно почти как Библия - святое</a:t>
            </a:r>
            <a:br>
              <a:rPr lang="ru-RU" sz="3600" dirty="0" smtClean="0"/>
            </a:br>
            <a:r>
              <a:rPr lang="ru-RU" sz="3600" dirty="0" smtClean="0"/>
              <a:t>Для тех, кто любит книгу, чтение в тиши,</a:t>
            </a:r>
            <a:br>
              <a:rPr lang="ru-RU" sz="3600" dirty="0" smtClean="0"/>
            </a:br>
            <a:r>
              <a:rPr lang="ru-RU" sz="3600" dirty="0" smtClean="0"/>
              <a:t>Недаром говорят: "Аптека для души".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00043"/>
            <a:ext cx="7772400" cy="64294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Путешествие в чудесную страну!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643050"/>
            <a:ext cx="6843738" cy="399575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72" name="Picture 8" descr="C:\Users\User\Desktop\выпускной\библиотека\SAM_11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00" y="-5715000"/>
            <a:ext cx="24384000" cy="18288000"/>
          </a:xfrm>
          <a:prstGeom prst="rect">
            <a:avLst/>
          </a:prstGeom>
          <a:noFill/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500034" y="0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Библиотекарь</a:t>
            </a:r>
            <a:r>
              <a:rPr kumimoji="0" lang="ru-RU" sz="2400" b="1" i="1" u="none" strike="noStrike" cap="none" normalizeH="0" dirty="0" smtClean="0">
                <a:ln>
                  <a:noFill/>
                </a:ln>
                <a:solidFill>
                  <a:srgbClr val="00008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славится везде -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Источник радости, духовной силы,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Помощник в жизни, творческом труде.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928802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B050"/>
                </a:solidFill>
                <a:latin typeface="Arno Pro" pitchFamily="18" charset="0"/>
              </a:rPr>
              <a:t>Наше  первое знакомство с</a:t>
            </a:r>
            <a:br>
              <a:rPr lang="ru-RU" sz="3200" dirty="0" smtClean="0">
                <a:solidFill>
                  <a:srgbClr val="00B050"/>
                </a:solidFill>
                <a:latin typeface="Arno Pro" pitchFamily="18" charset="0"/>
              </a:rPr>
            </a:br>
            <a:r>
              <a:rPr lang="ru-RU" sz="3200" dirty="0" smtClean="0">
                <a:solidFill>
                  <a:srgbClr val="00B050"/>
                </a:solidFill>
                <a:latin typeface="Arno Pro" pitchFamily="18" charset="0"/>
              </a:rPr>
              <a:t>замечательным  человеком</a:t>
            </a:r>
            <a:r>
              <a:rPr lang="ru-RU" sz="3200" dirty="0" smtClean="0">
                <a:latin typeface="Arno Pro" pitchFamily="18" charset="0"/>
              </a:rPr>
              <a:t/>
            </a:r>
            <a:br>
              <a:rPr lang="ru-RU" sz="3200" dirty="0" smtClean="0">
                <a:latin typeface="Arno Pro" pitchFamily="18" charset="0"/>
              </a:rPr>
            </a:br>
            <a:r>
              <a:rPr lang="ru-RU" sz="3200" b="1" dirty="0" smtClean="0">
                <a:solidFill>
                  <a:srgbClr val="00B050"/>
                </a:solidFill>
                <a:latin typeface="Arno Pro" pitchFamily="18" charset="0"/>
              </a:rPr>
              <a:t>Ивановой Натальей Алексеевной</a:t>
            </a:r>
            <a:br>
              <a:rPr lang="ru-RU" sz="3200" b="1" dirty="0" smtClean="0">
                <a:solidFill>
                  <a:srgbClr val="00B050"/>
                </a:solidFill>
                <a:latin typeface="Arno Pro" pitchFamily="18" charset="0"/>
              </a:rPr>
            </a:br>
            <a:endParaRPr lang="ru-RU" sz="3200" b="1" dirty="0">
              <a:solidFill>
                <a:srgbClr val="00B050"/>
              </a:solidFill>
              <a:latin typeface="Arno Pro" pitchFamily="18" charset="0"/>
            </a:endParaRPr>
          </a:p>
        </p:txBody>
      </p:sp>
      <p:pic>
        <p:nvPicPr>
          <p:cNvPr id="4" name="Picture 2" descr="C:\Users\User\Desktop\выпускной\библиотека\SAM_11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78329" y="1658548"/>
            <a:ext cx="6787342" cy="450134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3"/>
                </a:solidFill>
                <a:latin typeface="Arial Black" pitchFamily="34" charset="0"/>
                <a:cs typeface="Aparajita" pitchFamily="34" charset="0"/>
              </a:rPr>
              <a:t>Современная библиотека</a:t>
            </a:r>
            <a:endParaRPr lang="ru-RU" dirty="0">
              <a:solidFill>
                <a:schemeClr val="accent3"/>
              </a:solidFill>
              <a:latin typeface="Arial Black" pitchFamily="34" charset="0"/>
              <a:cs typeface="Aparajita" pitchFamily="34" charset="0"/>
            </a:endParaRPr>
          </a:p>
        </p:txBody>
      </p:sp>
      <p:pic>
        <p:nvPicPr>
          <p:cNvPr id="4" name="Picture 2" descr="C:\Users\User\Desktop\выпускной\библиотека\SAM_11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337459" y="1646238"/>
            <a:ext cx="6469081" cy="452596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1"/>
                </a:solidFill>
                <a:latin typeface="Constantia" pitchFamily="18" charset="0"/>
              </a:rPr>
              <a:t>Здесь хранится самое сокровенное…</a:t>
            </a:r>
            <a:endParaRPr lang="ru-RU" b="1" dirty="0">
              <a:solidFill>
                <a:schemeClr val="accent1"/>
              </a:solidFill>
              <a:latin typeface="Constantia" pitchFamily="18" charset="0"/>
            </a:endParaRPr>
          </a:p>
        </p:txBody>
      </p:sp>
      <p:pic>
        <p:nvPicPr>
          <p:cNvPr id="4" name="Picture 2" descr="C:\Users\User\Desktop\выпускной\библиотека\SAM_11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692" y="16462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User\Desktop\выпускной\библиотека\SAM_11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885828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200</TotalTime>
  <Words>280</Words>
  <Application>Microsoft Office PowerPoint</Application>
  <PresentationFormat>Экран (4:3)</PresentationFormat>
  <Paragraphs>78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Литейная</vt:lpstr>
      <vt:lpstr>Путешествие в чудесную страну!</vt:lpstr>
      <vt:lpstr>Цель:</vt:lpstr>
      <vt:lpstr>Задачи:</vt:lpstr>
      <vt:lpstr>Слайд 4</vt:lpstr>
      <vt:lpstr>Путешествие в чудесную страну!</vt:lpstr>
      <vt:lpstr>Наше  первое знакомство с замечательным  человеком Ивановой Натальей Алексеевной </vt:lpstr>
      <vt:lpstr>Современная библиотека</vt:lpstr>
      <vt:lpstr>Здесь хранится самое сокровенное…</vt:lpstr>
      <vt:lpstr>Слайд 9</vt:lpstr>
      <vt:lpstr>Как же всё интересно…</vt:lpstr>
      <vt:lpstr>Слайд 11</vt:lpstr>
      <vt:lpstr>Участие в конкурсе Г.Лагздынь</vt:lpstr>
      <vt:lpstr>Слайд 13</vt:lpstr>
      <vt:lpstr>Слайд 14</vt:lpstr>
      <vt:lpstr>Слайд 15</vt:lpstr>
      <vt:lpstr>Слайд 16</vt:lpstr>
      <vt:lpstr>Изучали  историю своей страны</vt:lpstr>
      <vt:lpstr>Слайд 18</vt:lpstr>
      <vt:lpstr> Защищали свои работы…</vt:lpstr>
      <vt:lpstr>Участвовали в конкурсе:  «Тверская книга»</vt:lpstr>
      <vt:lpstr>Слайд 21</vt:lpstr>
      <vt:lpstr>2012 год</vt:lpstr>
      <vt:lpstr>Слайд 23</vt:lpstr>
      <vt:lpstr>Слайд 24</vt:lpstr>
      <vt:lpstr>Мы научились не просто хорошо читать, но и думать, размышлять, познавать…</vt:lpstr>
      <vt:lpstr>Слайд 26</vt:lpstr>
      <vt:lpstr>Слайд 27</vt:lpstr>
      <vt:lpstr>Слайд 28</vt:lpstr>
      <vt:lpstr>Источники информации;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22</cp:revision>
  <dcterms:created xsi:type="dcterms:W3CDTF">2012-05-15T16:52:36Z</dcterms:created>
  <dcterms:modified xsi:type="dcterms:W3CDTF">2012-05-17T17:49:35Z</dcterms:modified>
</cp:coreProperties>
</file>