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79" r:id="rId2"/>
    <p:sldId id="264" r:id="rId3"/>
    <p:sldId id="280" r:id="rId4"/>
    <p:sldId id="283" r:id="rId5"/>
    <p:sldId id="256" r:id="rId6"/>
    <p:sldId id="257" r:id="rId7"/>
    <p:sldId id="258" r:id="rId8"/>
    <p:sldId id="260" r:id="rId9"/>
    <p:sldId id="261" r:id="rId10"/>
    <p:sldId id="284" r:id="rId11"/>
    <p:sldId id="265" r:id="rId12"/>
    <p:sldId id="262" r:id="rId13"/>
    <p:sldId id="263" r:id="rId14"/>
    <p:sldId id="274" r:id="rId15"/>
    <p:sldId id="273" r:id="rId16"/>
    <p:sldId id="275" r:id="rId17"/>
    <p:sldId id="277" r:id="rId18"/>
    <p:sldId id="278" r:id="rId19"/>
    <p:sldId id="266" r:id="rId20"/>
    <p:sldId id="285" r:id="rId21"/>
    <p:sldId id="267" r:id="rId22"/>
    <p:sldId id="268" r:id="rId23"/>
    <p:sldId id="269" r:id="rId24"/>
    <p:sldId id="276" r:id="rId25"/>
    <p:sldId id="270" r:id="rId26"/>
    <p:sldId id="271" r:id="rId27"/>
    <p:sldId id="272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2970" autoAdjust="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472F-D955-465B-91FE-384F759B3E8F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F0130-72E1-4FDF-B9B3-399ECD6C6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9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AEB8D3-062C-499D-BAF8-E6887F57CB27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CAD6F4-0C83-4C3A-A8DE-0FB558C1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uploads/posts/1191269251_c413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764704"/>
            <a:ext cx="302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Педсовет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92896"/>
            <a:ext cx="8748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урок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открывать знания ученикам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настя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922">
            <a:off x="5890352" y="4664140"/>
            <a:ext cx="3045501" cy="1972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25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24336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III.</a:t>
            </a:r>
            <a:r>
              <a:rPr lang="ru-RU" dirty="0" smtClean="0"/>
              <a:t>    Особенности содержания проблемного обучения</a:t>
            </a:r>
            <a:endParaRPr lang="ru-RU" dirty="0"/>
          </a:p>
        </p:txBody>
      </p:sp>
      <p:pic>
        <p:nvPicPr>
          <p:cNvPr id="6" name="Picture 4" descr="C:\настя\c2f8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5" y="3047418"/>
            <a:ext cx="1983432" cy="3578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60097"/>
            <a:ext cx="9036496" cy="49092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Сегодня под проблемным обучением , технологией проблемного обучения понимается такая организация учебного процесса, которая предполагает создание в сознании учащихся под руководством учителя </a:t>
            </a:r>
            <a:r>
              <a:rPr lang="ru-RU" i="1" u="sng" dirty="0" smtClean="0">
                <a:solidFill>
                  <a:schemeClr val="tx1"/>
                </a:solidFill>
              </a:rPr>
              <a:t>проблемных ситуаций и организацию активной самостоятельной деятельности учащихся по их разрешению</a:t>
            </a:r>
            <a:r>
              <a:rPr lang="ru-RU" dirty="0" smtClean="0">
                <a:solidFill>
                  <a:schemeClr val="tx1"/>
                </a:solidFill>
              </a:rPr>
              <a:t>, в результате чего и происходит творческое </a:t>
            </a:r>
            <a:r>
              <a:rPr lang="ru-RU" i="1" u="sng" dirty="0" smtClean="0">
                <a:solidFill>
                  <a:schemeClr val="tx1"/>
                </a:solidFill>
              </a:rPr>
              <a:t>овладение знаниями, умениями, навыками </a:t>
            </a:r>
            <a:r>
              <a:rPr lang="ru-RU" dirty="0" smtClean="0">
                <a:solidFill>
                  <a:schemeClr val="tx1"/>
                </a:solidFill>
              </a:rPr>
              <a:t>( ЗУН) </a:t>
            </a:r>
            <a:r>
              <a:rPr lang="ru-RU" i="1" u="sng" dirty="0" smtClean="0">
                <a:solidFill>
                  <a:schemeClr val="tx1"/>
                </a:solidFill>
              </a:rPr>
              <a:t>и развитие мыслительных способностей(</a:t>
            </a:r>
            <a:r>
              <a:rPr lang="ru-RU" dirty="0" smtClean="0">
                <a:solidFill>
                  <a:schemeClr val="tx1"/>
                </a:solidFill>
              </a:rPr>
              <a:t>СУД).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Это требует адекватного конструирования дидактического содержания материала, который должен быть представлен как цепь проблемных ситуаций.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Таким образом, сочетание традиционного изложения с включением в него проблемных ситуаций называется </a:t>
            </a:r>
            <a:r>
              <a:rPr lang="ru-RU" i="1" u="sng" dirty="0" smtClean="0">
                <a:solidFill>
                  <a:schemeClr val="tx1"/>
                </a:solidFill>
              </a:rPr>
              <a:t>проблемным обучением.</a:t>
            </a:r>
            <a:endParaRPr lang="ru-RU" i="1" u="sng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3" y="5771"/>
            <a:ext cx="9468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Проблемное обучение сегодня…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C:\настя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98" y="764704"/>
            <a:ext cx="1705502" cy="1282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8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5415"/>
            <a:ext cx="8856984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 интересности ( мотивации) содержания.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характеру неизвестного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уровню </a:t>
            </a:r>
            <a:r>
              <a:rPr lang="ru-RU" dirty="0" err="1" smtClean="0">
                <a:solidFill>
                  <a:schemeClr val="tx1"/>
                </a:solidFill>
              </a:rPr>
              <a:t>проблемности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виду рассогласования информации.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методическим особенностям.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типу действий, требующихся для решения.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6570" y="116632"/>
            <a:ext cx="7390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Проблемные ситуации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настя\1283242468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220"/>
            <a:ext cx="4079775" cy="3142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настя\54976604_0649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9831"/>
            <a:ext cx="2916469" cy="3046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98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45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интересности( мотивации) содержания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1806" y="3068958"/>
            <a:ext cx="1112193" cy="2088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будущим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2565" y="3069050"/>
            <a:ext cx="1137987" cy="208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жизнью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4948" y="3075350"/>
            <a:ext cx="1125123" cy="208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</a:t>
            </a:r>
            <a:r>
              <a:rPr lang="ru-RU" dirty="0" err="1" smtClean="0"/>
              <a:t>практи-ческой</a:t>
            </a:r>
            <a:r>
              <a:rPr lang="ru-RU" dirty="0" smtClean="0"/>
              <a:t> </a:t>
            </a:r>
            <a:r>
              <a:rPr lang="ru-RU" dirty="0" err="1" smtClean="0"/>
              <a:t>деятель-ностью</a:t>
            </a:r>
            <a:endParaRPr lang="ru-RU" dirty="0" smtClean="0"/>
          </a:p>
          <a:p>
            <a:pPr algn="ctr"/>
            <a:r>
              <a:rPr lang="ru-RU" dirty="0" err="1" smtClean="0"/>
              <a:t>Учащих-ся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068959"/>
            <a:ext cx="1224136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</a:t>
            </a:r>
            <a:r>
              <a:rPr lang="ru-RU" dirty="0" err="1" smtClean="0"/>
              <a:t>современ-ностью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39" y="3078244"/>
            <a:ext cx="1152127" cy="2078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историей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68958"/>
            <a:ext cx="1187623" cy="20882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Новое содержа-</a:t>
            </a:r>
          </a:p>
          <a:p>
            <a:pPr algn="ctr"/>
            <a:r>
              <a:rPr lang="ru-RU" dirty="0" err="1" smtClean="0"/>
              <a:t>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85196" y="3068958"/>
            <a:ext cx="124258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Необыч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ность</a:t>
            </a:r>
            <a:r>
              <a:rPr lang="ru-RU" dirty="0" smtClean="0"/>
              <a:t> взглядов на старое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390766"/>
            <a:ext cx="82857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2428462"/>
            <a:ext cx="172730" cy="64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2428462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66161" y="2444053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112" y="2444053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16491" y="2463257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22905" y="2428462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59640" y="2409533"/>
            <a:ext cx="170794" cy="64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4232" y="-7877"/>
            <a:ext cx="938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характеру неизвестного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0888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 </a:t>
            </a:r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8479" y="242088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Х- объект деятельности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0546" y="242088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Х- способ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7476" y="2420888"/>
            <a:ext cx="2160240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Х- условие выполнения деятельности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6130" y="1691209"/>
            <a:ext cx="67122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700808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714068"/>
            <a:ext cx="45719" cy="70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736928"/>
            <a:ext cx="72008" cy="683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336" y="1691209"/>
            <a:ext cx="72008" cy="72967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настя\1306034132_2306373_k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55" y="3717032"/>
            <a:ext cx="5080000" cy="297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3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036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 уровню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проблемности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41" y="2320621"/>
            <a:ext cx="1732997" cy="1396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 </a:t>
            </a:r>
            <a:r>
              <a:rPr lang="ru-RU" dirty="0" smtClean="0"/>
              <a:t>возникающие независимо от приёмов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294842"/>
            <a:ext cx="2088232" cy="1422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II-</a:t>
            </a:r>
            <a:r>
              <a:rPr lang="ru-RU" dirty="0" smtClean="0"/>
              <a:t>вызываемые и разрешаемые учителем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94842"/>
            <a:ext cx="2088232" cy="1422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- вызываемые учителем,  но разрешаемые учеником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2294842"/>
            <a:ext cx="1944216" cy="1422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IV- </a:t>
            </a:r>
            <a:r>
              <a:rPr lang="ru-RU" dirty="0" smtClean="0"/>
              <a:t>самостоятельное формирование проблемы и решения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3721" y="1453257"/>
            <a:ext cx="67890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77039" y="1484784"/>
            <a:ext cx="45719" cy="83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484784"/>
            <a:ext cx="45719" cy="81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448780"/>
            <a:ext cx="45719" cy="87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20372" y="1448780"/>
            <a:ext cx="45719" cy="87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настя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95" y="4149080"/>
            <a:ext cx="5000625" cy="2644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6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19" y="-18753"/>
            <a:ext cx="9252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 виду рассогласования информации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802" y="2303160"/>
            <a:ext cx="71721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4726" y="2996954"/>
            <a:ext cx="13681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Неожидан-ности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996952"/>
            <a:ext cx="12241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Конфлик-та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996952"/>
            <a:ext cx="12241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Предло-жения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55430" y="2996952"/>
            <a:ext cx="1260140" cy="129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Опровер-жения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2" y="2996949"/>
            <a:ext cx="1198477" cy="1254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Несоот-ветствия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2996948"/>
            <a:ext cx="1185241" cy="1254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неопределённости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88802" y="2348880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91780" y="2329643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15245" y="2335947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62884" y="2348880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1701" y="2329643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9781" y="2325651"/>
            <a:ext cx="45719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настя\617368_587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44" y="4318638"/>
            <a:ext cx="4441676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15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методическим особенностям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86328"/>
            <a:ext cx="1223120" cy="1389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Непреднамеренные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663737"/>
            <a:ext cx="1223913" cy="1361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Целевые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2664878"/>
            <a:ext cx="1223913" cy="170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Исследо-вательс-кие</a:t>
            </a:r>
            <a:r>
              <a:rPr lang="ru-RU" dirty="0" smtClean="0"/>
              <a:t> </a:t>
            </a:r>
            <a:r>
              <a:rPr lang="ru-RU" dirty="0" err="1" smtClean="0"/>
              <a:t>лабора-торные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686328"/>
            <a:ext cx="1223913" cy="1361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Проблем-ные</a:t>
            </a:r>
            <a:r>
              <a:rPr lang="ru-RU" dirty="0" smtClean="0"/>
              <a:t> </a:t>
            </a:r>
            <a:r>
              <a:rPr lang="ru-RU" dirty="0" err="1" smtClean="0"/>
              <a:t>демонст-рации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2664878"/>
            <a:ext cx="1223913" cy="1361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Эвристическая беседа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2664878"/>
            <a:ext cx="1223913" cy="136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Проблем-ное</a:t>
            </a:r>
            <a:r>
              <a:rPr lang="ru-RU" dirty="0" smtClean="0"/>
              <a:t> </a:t>
            </a:r>
            <a:r>
              <a:rPr lang="ru-RU" dirty="0" err="1" smtClean="0"/>
              <a:t>изложе-ние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9111" y="1765031"/>
            <a:ext cx="87657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8040" y="1765031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34581" y="1754323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77122" y="1792187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84521" y="1765031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79259" y="1754325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08037" y="1754326"/>
            <a:ext cx="45719" cy="89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1787890"/>
            <a:ext cx="45719" cy="329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1811868"/>
            <a:ext cx="45719" cy="329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43986" y="1696040"/>
            <a:ext cx="45719" cy="3413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52320" y="1728634"/>
            <a:ext cx="45719" cy="338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17292" y="1718632"/>
            <a:ext cx="45719" cy="339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5109162"/>
            <a:ext cx="1496477" cy="105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Проблемный </a:t>
            </a:r>
            <a:r>
              <a:rPr lang="ru-RU" dirty="0" err="1" smtClean="0"/>
              <a:t>фронталь-ный</a:t>
            </a:r>
            <a:r>
              <a:rPr lang="ru-RU" dirty="0" smtClean="0"/>
              <a:t> эксперимент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66766" y="5109162"/>
            <a:ext cx="1496477" cy="105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Мысленный проблемный эксперимент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23928" y="5085184"/>
            <a:ext cx="1496477" cy="105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Проблемное решение задач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80112" y="5085184"/>
            <a:ext cx="1496477" cy="105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Проблемные задания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99548" y="5085184"/>
            <a:ext cx="1496477" cy="105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проблемные ситуации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4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397" y="-3574"/>
            <a:ext cx="9163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 типу действий, требующихся для решения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59144"/>
            <a:ext cx="75634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56845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954110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Сравнения, </a:t>
            </a:r>
            <a:r>
              <a:rPr lang="ru-RU" dirty="0" err="1" smtClean="0"/>
              <a:t>сопоставле-ния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4209" y="2956845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Устранения рассогласованности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956845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Эксперимента и пробы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83477" y="2956845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Творческого подхода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168860"/>
            <a:ext cx="45719" cy="787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04515" y="2160325"/>
            <a:ext cx="45719" cy="787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15007" y="2160326"/>
            <a:ext cx="45719" cy="787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11645" y="2168860"/>
            <a:ext cx="45719" cy="787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3281" y="2168860"/>
            <a:ext cx="45719" cy="787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28018" y="2168860"/>
            <a:ext cx="45719" cy="301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74141" y="2204862"/>
            <a:ext cx="45719" cy="295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2159144"/>
            <a:ext cx="45719" cy="301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9002" y="2204863"/>
            <a:ext cx="45719" cy="295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8149" y="5179019"/>
            <a:ext cx="1856069" cy="76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Принятия решения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96686" y="5174863"/>
            <a:ext cx="1856069" cy="76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Установления связи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24085" y="5157191"/>
            <a:ext cx="1856069" cy="76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взглядов на вещи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04248" y="5165164"/>
            <a:ext cx="1856069" cy="76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Поиска, исследования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45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5" y="2808575"/>
            <a:ext cx="8992270" cy="403244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Проблемные ситуации по содержанию решаемых проблем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А) Решение научных проблем - теоретическое исследование , т.е поиск и открытие обучаемым новых правил, законов, доказательств.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Решение практических проблем - поиск практического решения, т.е способы применения известного знания в новой ситуации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постановки и решения практических учебных проблем.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Создание художественных решений - художественное творчество , музыка.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71"/>
            <a:ext cx="899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Виды проблемных ситуаций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настя\48592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83" y="929101"/>
            <a:ext cx="4536504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07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039962"/>
            <a:ext cx="8100888" cy="508620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I.</a:t>
            </a:r>
            <a:r>
              <a:rPr lang="ru-RU" b="1" dirty="0" smtClean="0">
                <a:solidFill>
                  <a:srgbClr val="FF0000"/>
                </a:solidFill>
              </a:rPr>
              <a:t>Вступление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II.</a:t>
            </a:r>
            <a:r>
              <a:rPr lang="ru-RU" b="1" dirty="0" err="1" smtClean="0">
                <a:solidFill>
                  <a:srgbClr val="FF0000"/>
                </a:solidFill>
              </a:rPr>
              <a:t>Дьюи</a:t>
            </a:r>
            <a:r>
              <a:rPr lang="ru-RU" b="1" dirty="0" smtClean="0">
                <a:solidFill>
                  <a:srgbClr val="FF0000"/>
                </a:solidFill>
              </a:rPr>
              <a:t> Джон и его технология проблемного обучения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А)Проблемное обучение по Д.  </a:t>
            </a:r>
            <a:r>
              <a:rPr lang="ru-RU" dirty="0" err="1" smtClean="0">
                <a:solidFill>
                  <a:schemeClr val="tx1"/>
                </a:solidFill>
              </a:rPr>
              <a:t>Дьюи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Б) Концептуальные положения по Д. </a:t>
            </a:r>
            <a:r>
              <a:rPr lang="ru-RU" dirty="0" err="1" smtClean="0">
                <a:solidFill>
                  <a:schemeClr val="tx1"/>
                </a:solidFill>
              </a:rPr>
              <a:t>Дьюи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В) Условия успешности обучения по Д. </a:t>
            </a:r>
            <a:r>
              <a:rPr lang="ru-RU" dirty="0" err="1" smtClean="0">
                <a:solidFill>
                  <a:schemeClr val="tx1"/>
                </a:solidFill>
              </a:rPr>
              <a:t>Дьюи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ru-RU" b="1" dirty="0" smtClean="0">
                <a:solidFill>
                  <a:srgbClr val="FF0000"/>
                </a:solidFill>
              </a:rPr>
              <a:t>Особенности проблемного содержания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 Классификация проблемных ситуаций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Виды проблемных ситуаций по содержанию решаемых проблем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ru-RU" b="1" dirty="0" smtClean="0">
                <a:solidFill>
                  <a:srgbClr val="FF0000"/>
                </a:solidFill>
              </a:rPr>
              <a:t>Особенности методики проблемного обучения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 Технологическая схема цикла проблемного обучения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Методические приёмы создания проблемных ситуаций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Уровни мышления учащихся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V. </a:t>
            </a:r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настя\b8d0c449f3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992" y="5323751"/>
            <a:ext cx="1414314" cy="1480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25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0105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ru-RU" dirty="0" smtClean="0"/>
              <a:t>Особенности методики проблемного обучения</a:t>
            </a:r>
            <a:endParaRPr lang="ru-RU" dirty="0"/>
          </a:p>
        </p:txBody>
      </p:sp>
      <p:pic>
        <p:nvPicPr>
          <p:cNvPr id="6" name="Picture 4" descr="C:\настя\c2f8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603079" cy="345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445" y="-18753"/>
            <a:ext cx="7391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методики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проблемного урока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3123753" cy="1440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Педагогическая</a:t>
            </a:r>
          </a:p>
          <a:p>
            <a:pPr algn="ctr"/>
            <a:r>
              <a:rPr lang="ru-RU" dirty="0" smtClean="0"/>
              <a:t>(организация учебного процесса)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589240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912366"/>
            <a:ext cx="2952328" cy="14150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Психологическая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 деятельность учеников)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66006" y="1735573"/>
            <a:ext cx="648072" cy="995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76256" y="1735572"/>
            <a:ext cx="648072" cy="995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C:\настя\4064662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924944"/>
            <a:ext cx="2520280" cy="397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настя\b-6050-mi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8279"/>
            <a:ext cx="2381251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настя\c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77" y="5060289"/>
            <a:ext cx="1708894" cy="171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9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7" y="1734829"/>
            <a:ext cx="7408333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 ситуация создается с помощью активизирующих действий, постановка учителем вопросов, подчёркивающих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Противоречия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Новизну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Важность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Красоту и др.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8753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Педагогическая проблемная ситуация..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290" name="Picture 2" descr="C:\настя\foto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829050" cy="392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60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ситуация – </a:t>
            </a:r>
            <a:r>
              <a:rPr lang="ru-RU" b="1" i="1" u="sng" dirty="0" smtClean="0">
                <a:solidFill>
                  <a:schemeClr val="tx1"/>
                </a:solidFill>
              </a:rPr>
              <a:t>сугубо индивидуальное явление</a:t>
            </a:r>
            <a:r>
              <a:rPr lang="en-US" b="1" i="1" u="sng" dirty="0" smtClean="0">
                <a:solidFill>
                  <a:schemeClr val="tx1"/>
                </a:solidFill>
              </a:rPr>
              <a:t>:</a:t>
            </a:r>
            <a:r>
              <a:rPr lang="ru-RU" b="1" i="1" u="sng" dirty="0" smtClean="0">
                <a:solidFill>
                  <a:schemeClr val="tx1"/>
                </a:solidFill>
              </a:rPr>
              <a:t>это  </a:t>
            </a:r>
            <a:r>
              <a:rPr lang="en-US" b="1" i="1" u="sng" dirty="0" smtClean="0">
                <a:solidFill>
                  <a:schemeClr val="tx1"/>
                </a:solidFill>
              </a:rPr>
              <a:t>“</a:t>
            </a:r>
            <a:r>
              <a:rPr lang="ru-RU" b="1" i="1" u="sng" dirty="0" err="1" smtClean="0">
                <a:solidFill>
                  <a:schemeClr val="tx1"/>
                </a:solidFill>
              </a:rPr>
              <a:t>вопросоёмкое</a:t>
            </a:r>
            <a:r>
              <a:rPr lang="ru-RU" b="1" i="1" u="sng" dirty="0" smtClean="0">
                <a:solidFill>
                  <a:schemeClr val="tx1"/>
                </a:solidFill>
              </a:rPr>
              <a:t> состояние</a:t>
            </a:r>
            <a:r>
              <a:rPr lang="en-US" b="1" i="1" u="sng" dirty="0" smtClean="0">
                <a:solidFill>
                  <a:schemeClr val="tx1"/>
                </a:solidFill>
              </a:rPr>
              <a:t>”</a:t>
            </a:r>
            <a:r>
              <a:rPr lang="ru-RU" b="1" i="1" u="sng" dirty="0" smtClean="0">
                <a:solidFill>
                  <a:schemeClr val="tx1"/>
                </a:solidFill>
              </a:rPr>
              <a:t>, поисковая деятельность,  сознание, психологический дискомфорт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Проблемные ситуации могут создаваться на всех этапах процесса обучения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объяснении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Закреплении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Контроле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939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Психологическая проблемная ситуация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C:\настя\mate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810000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08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7476"/>
            <a:ext cx="1259632" cy="99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Отбор проблемных ситуаций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45514"/>
            <a:ext cx="1080120" cy="88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Научно- методическая база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07471" y="3501008"/>
            <a:ext cx="456217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>
            <a:off x="1259632" y="2753505"/>
            <a:ext cx="468560" cy="2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лыбающееся лицо 18"/>
          <p:cNvSpPr/>
          <p:nvPr/>
        </p:nvSpPr>
        <p:spPr>
          <a:xfrm>
            <a:off x="1773182" y="2666548"/>
            <a:ext cx="792088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123728" y="1923026"/>
            <a:ext cx="0" cy="668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66992" y="3672601"/>
            <a:ext cx="100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35579" y="276244"/>
            <a:ext cx="172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Дополнительная информация </a:t>
            </a:r>
          </a:p>
          <a:p>
            <a:r>
              <a:rPr lang="ru-RU" sz="1600" b="1" dirty="0" smtClean="0"/>
              <a:t>Наведение</a:t>
            </a:r>
          </a:p>
          <a:p>
            <a:r>
              <a:rPr lang="ru-RU" sz="1600" b="1" dirty="0" smtClean="0"/>
              <a:t>Поддержка</a:t>
            </a:r>
          </a:p>
          <a:p>
            <a:r>
              <a:rPr lang="ru-RU" sz="1600" b="1" dirty="0" smtClean="0"/>
              <a:t>Помощь</a:t>
            </a:r>
            <a:endParaRPr lang="ru-RU" sz="16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344316" y="4041932"/>
            <a:ext cx="3563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</p:cNvCxnSpPr>
          <p:nvPr/>
        </p:nvCxnSpPr>
        <p:spPr>
          <a:xfrm flipH="1">
            <a:off x="1666992" y="4041933"/>
            <a:ext cx="502234" cy="88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1459" y="2989111"/>
            <a:ext cx="186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Наводящая информация;</a:t>
            </a:r>
          </a:p>
          <a:p>
            <a:r>
              <a:rPr lang="ru-RU" sz="1600" b="1" dirty="0" smtClean="0"/>
              <a:t>Осознание сущности противоречий;</a:t>
            </a:r>
          </a:p>
          <a:p>
            <a:r>
              <a:rPr lang="ru-RU" sz="1600" b="1" dirty="0" smtClean="0"/>
              <a:t>Формулировка неизвестного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8339" y="5042118"/>
            <a:ext cx="1853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Вводная информация;</a:t>
            </a:r>
          </a:p>
          <a:p>
            <a:r>
              <a:rPr lang="ru-RU" sz="1600" b="1" dirty="0" smtClean="0"/>
              <a:t>Слово устное, письменное;</a:t>
            </a:r>
          </a:p>
          <a:p>
            <a:r>
              <a:rPr lang="ru-RU" sz="1600" b="1" dirty="0" smtClean="0"/>
              <a:t>Технические средства; </a:t>
            </a:r>
          </a:p>
          <a:p>
            <a:r>
              <a:rPr lang="ru-RU" sz="1600" b="1" dirty="0" smtClean="0"/>
              <a:t>Мультимедиа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64478" y="3289"/>
            <a:ext cx="1826067" cy="103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Ага- реакция </a:t>
            </a:r>
          </a:p>
          <a:p>
            <a:pPr algn="ctr"/>
            <a:r>
              <a:rPr lang="ru-RU" sz="1400" dirty="0" smtClean="0"/>
              <a:t>Нахождение решения </a:t>
            </a:r>
          </a:p>
          <a:p>
            <a:pPr algn="ctr"/>
            <a:r>
              <a:rPr lang="ru-RU" sz="1400" dirty="0" smtClean="0"/>
              <a:t>Появление новых ЗУН, СУД</a:t>
            </a:r>
            <a:endParaRPr lang="ru-RU" sz="1400" dirty="0"/>
          </a:p>
        </p:txBody>
      </p:sp>
      <p:sp>
        <p:nvSpPr>
          <p:cNvPr id="32" name="Пятно 1 31"/>
          <p:cNvSpPr/>
          <p:nvPr/>
        </p:nvSpPr>
        <p:spPr>
          <a:xfrm>
            <a:off x="4042077" y="1474108"/>
            <a:ext cx="2762171" cy="22356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путей решения проблемы</a:t>
            </a:r>
          </a:p>
          <a:p>
            <a:pPr algn="ctr"/>
            <a:r>
              <a:rPr lang="ru-RU" sz="1400" dirty="0" smtClean="0"/>
              <a:t>Выдвижение и проверка гипотез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664479" y="4253960"/>
            <a:ext cx="213976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Перевод педагогической проблемной ситуации в психологическую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64479" y="5699618"/>
            <a:ext cx="2047289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педагогической проблемной ситуации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937963"/>
            <a:ext cx="1584176" cy="131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Реализация решения</a:t>
            </a:r>
          </a:p>
          <a:p>
            <a:pPr algn="ctr"/>
            <a:r>
              <a:rPr lang="ru-RU" sz="1400" dirty="0" smtClean="0"/>
              <a:t>Создание продукта</a:t>
            </a:r>
          </a:p>
          <a:p>
            <a:pPr algn="ctr"/>
            <a:r>
              <a:rPr lang="ru-RU" sz="1400" dirty="0" smtClean="0"/>
              <a:t>Развитие личности</a:t>
            </a:r>
            <a:endParaRPr lang="ru-RU" sz="1400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7632340" y="2664489"/>
            <a:ext cx="936104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96836" y="3685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ученик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114" y="4926828"/>
            <a:ext cx="1224136" cy="90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отдалённых</a:t>
            </a:r>
          </a:p>
          <a:p>
            <a:pPr algn="ctr"/>
            <a:r>
              <a:rPr lang="ru-RU" sz="1400" dirty="0" smtClean="0"/>
              <a:t>Результатов обучения</a:t>
            </a:r>
            <a:endParaRPr lang="ru-RU" sz="1400" dirty="0"/>
          </a:p>
        </p:txBody>
      </p:sp>
      <p:cxnSp>
        <p:nvCxnSpPr>
          <p:cNvPr id="13" name="Прямая со стрелкой 12"/>
          <p:cNvCxnSpPr>
            <a:stCxn id="2" idx="0"/>
          </p:cNvCxnSpPr>
          <p:nvPr/>
        </p:nvCxnSpPr>
        <p:spPr>
          <a:xfrm flipH="1" flipV="1">
            <a:off x="5688123" y="5301208"/>
            <a:ext cx="1" cy="39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88123" y="3672601"/>
            <a:ext cx="0" cy="409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423162" y="11967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90545" y="276244"/>
            <a:ext cx="13938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84368" y="276244"/>
            <a:ext cx="0" cy="2315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100392" y="4041932"/>
            <a:ext cx="0" cy="763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156176" y="1196752"/>
            <a:ext cx="1490972" cy="1570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6490545" y="2989111"/>
            <a:ext cx="1064569" cy="1814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901662" y="3501008"/>
            <a:ext cx="730678" cy="7529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6804248" y="3672601"/>
            <a:ext cx="1080120" cy="216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00711" y="6491705"/>
            <a:ext cx="1341366" cy="36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700711" y="4972012"/>
            <a:ext cx="12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720525" y="2616776"/>
            <a:ext cx="107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881634" y="1037229"/>
            <a:ext cx="91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этап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7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48" y="1628800"/>
            <a:ext cx="8229600" cy="48965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подводит школьников к противоречию и предлагает им самим найти способ его разрешения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Сталкивает противоречие практической деятельности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Излагает различные точки зрения на один и тот же вопрос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Предлагает классу рассмотреть явление с различных позиций(например, командира, юриста, финансиста, педагога)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Побуждает обучаемых делать сравнение, обобщение, выводы из ситуации, сопоставлять факты (побуждающий диалог).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Ставит конкретные вопросы ( на обобщение, обоснование, конкретизацию, логику рассуждения)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Определяет проблемные теоритические и практические задания (например, исследовательские)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Формирует проблемные задачи (с ограниченным временем решения, с заведомо допущенными ошибками ит.д.)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0364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Методические приёмы создания проблемных ситуаций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8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111970"/>
            <a:ext cx="7408333" cy="3450696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1)</a:t>
            </a:r>
            <a:r>
              <a:rPr lang="ru-RU" dirty="0" smtClean="0">
                <a:solidFill>
                  <a:schemeClr val="tx1"/>
                </a:solidFill>
              </a:rPr>
              <a:t>Уровень обычной несамостоятельной деятельности.</a:t>
            </a:r>
          </a:p>
          <a:p>
            <a:r>
              <a:rPr lang="ru-RU" b="1" i="1" u="sng" dirty="0" smtClean="0">
                <a:solidFill>
                  <a:schemeClr val="tx1"/>
                </a:solidFill>
              </a:rPr>
              <a:t>2)</a:t>
            </a:r>
            <a:r>
              <a:rPr lang="ru-RU" dirty="0" smtClean="0">
                <a:solidFill>
                  <a:schemeClr val="tx1"/>
                </a:solidFill>
              </a:rPr>
              <a:t>Уровень </a:t>
            </a:r>
            <a:r>
              <a:rPr lang="ru-RU" dirty="0" err="1" smtClean="0">
                <a:solidFill>
                  <a:schemeClr val="tx1"/>
                </a:solidFill>
              </a:rPr>
              <a:t>полусамостоятельной</a:t>
            </a:r>
            <a:r>
              <a:rPr lang="ru-RU" dirty="0" smtClean="0">
                <a:solidFill>
                  <a:schemeClr val="tx1"/>
                </a:solidFill>
              </a:rPr>
              <a:t> активности</a:t>
            </a:r>
          </a:p>
          <a:p>
            <a:r>
              <a:rPr lang="ru-RU" b="1" i="1" u="sng" dirty="0" smtClean="0">
                <a:solidFill>
                  <a:schemeClr val="tx1"/>
                </a:solidFill>
              </a:rPr>
              <a:t>3)</a:t>
            </a:r>
            <a:r>
              <a:rPr lang="ru-RU" dirty="0" smtClean="0">
                <a:solidFill>
                  <a:schemeClr val="tx1"/>
                </a:solidFill>
              </a:rPr>
              <a:t>Уровень самостоятельной активности</a:t>
            </a:r>
          </a:p>
          <a:p>
            <a:r>
              <a:rPr lang="ru-RU" b="1" i="1" u="sng" dirty="0" smtClean="0">
                <a:solidFill>
                  <a:schemeClr val="tx1"/>
                </a:solidFill>
              </a:rPr>
              <a:t>4)</a:t>
            </a:r>
            <a:r>
              <a:rPr lang="ru-RU" dirty="0" smtClean="0">
                <a:solidFill>
                  <a:schemeClr val="tx1"/>
                </a:solidFill>
              </a:rPr>
              <a:t>Уровень творческой активности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Уровни мышления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C:\настя\t_ar59_13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81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7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chemeClr val="tx1"/>
                </a:solidFill>
              </a:rPr>
              <a:t>Ценными результатами технологии проблемного обучения являются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Осознание детьми характера своей умственной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Формирование умений творчески мыслить, выдвигать и проверять гипотезы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Активное увлечение большинства учащихся в процессе решения проблем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chemeClr val="tx1"/>
                </a:solidFill>
              </a:rPr>
              <a:t>Исследования психологов показали</a:t>
            </a:r>
            <a:r>
              <a:rPr lang="ru-RU" dirty="0" smtClean="0">
                <a:solidFill>
                  <a:schemeClr val="tx1"/>
                </a:solidFill>
              </a:rPr>
              <a:t>, что для умственного развития школьников самостоятельное составление нестандартных вопросов является даже более эффективным, нежели решение предложенных учителем проблем. Поэтому наряду с постановкой перед школьниками уже готовых проблемных вопросов и заданий рекомендуется начального курса каждого предмета учить детей самостоятельно придумывать нестандартные вопросы и задания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7231" y="19419"/>
            <a:ext cx="289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2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настя\77149607_pogovorki_24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87129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323985">
            <a:off x="200455" y="2967335"/>
            <a:ext cx="87430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C:\настя\j9990_1265364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6127">
            <a:off x="5236085" y="3383335"/>
            <a:ext cx="2937126" cy="2937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а 205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7" y="116632"/>
            <a:ext cx="265747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30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4653136"/>
            <a:ext cx="76674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Вступление!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9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8083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7200" dirty="0" err="1" smtClean="0"/>
              <a:t>Дьюи</a:t>
            </a:r>
            <a:r>
              <a:rPr lang="ru-RU" sz="7200" dirty="0" smtClean="0"/>
              <a:t> Джон и его технология</a:t>
            </a:r>
            <a:endParaRPr lang="ru-RU" sz="7200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		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			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4" descr="C:\настя\c2f8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5" y="3307226"/>
            <a:ext cx="1839416" cy="331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653136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54326"/>
            <a:ext cx="6512768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Американский философ , прагматик, психолог , педагог.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		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			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Дьюи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Джон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(1859-1952г)</a:t>
            </a:r>
          </a:p>
        </p:txBody>
      </p:sp>
      <p:pic>
        <p:nvPicPr>
          <p:cNvPr id="1026" name="Picture 2" descr="C:\настя\18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83845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3312" y="2924944"/>
            <a:ext cx="590465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Предложил всё обучение построить как самостоятельное решение проблем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8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60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1894 г. в Чикаго </a:t>
            </a:r>
            <a:r>
              <a:rPr lang="ru-RU" i="1" u="sng" dirty="0" err="1" smtClean="0">
                <a:solidFill>
                  <a:srgbClr val="FF0000"/>
                </a:solidFill>
              </a:rPr>
              <a:t>Дьюи</a:t>
            </a:r>
            <a:r>
              <a:rPr lang="ru-RU" dirty="0" smtClean="0"/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основал опытную школу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,  в которой учебный план был заменен игровой и трудовой деятельностью.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настя\2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74840" cy="4320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настя\2586630_915ea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8488"/>
            <a:ext cx="3600400" cy="514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5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Социальный: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книги, рассказы.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Конструирование: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игрушки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Художественного выражения: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картинки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Исследовательский: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загадки, задачи.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Важнейшие потребности инстинкта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настя\5814e7518e0a3c09461862df161e4b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908548" cy="2908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настя\j9990_1265364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7849"/>
            <a:ext cx="3057128" cy="305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настя\c2f8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4" y="1988840"/>
            <a:ext cx="2570219" cy="4636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26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512080"/>
            <a:ext cx="4968552" cy="5085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Ребёнок в онтогенезе повторяет путь человечества в познании.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Усвоение знаний есть спонтанный, неуправляемый процесс.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Ребёнок усваивает материал, не просто слушая или воспринимая органами чувств, а как результат удовлетворения возникшей у него потребности в знаниях, являясь активным субъектом своего обучения.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488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Концептуальные положения по Д.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Дьюи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настя\school02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2079"/>
            <a:ext cx="3744416" cy="5345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4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408333" cy="3450696"/>
          </a:xfrm>
        </p:spPr>
        <p:txBody>
          <a:bodyPr/>
          <a:lstStyle/>
          <a:p>
            <a:r>
              <a:rPr lang="ru-RU" b="1" u="sng" dirty="0" err="1" smtClean="0">
                <a:solidFill>
                  <a:srgbClr val="7030A0"/>
                </a:solidFill>
              </a:rPr>
              <a:t>Проблематизация</a:t>
            </a:r>
            <a:r>
              <a:rPr lang="ru-RU" b="1" u="sng" dirty="0" smtClean="0">
                <a:solidFill>
                  <a:srgbClr val="7030A0"/>
                </a:solidFill>
              </a:rPr>
              <a:t> учебного материала </a:t>
            </a:r>
            <a:r>
              <a:rPr lang="ru-RU" dirty="0" smtClean="0">
                <a:solidFill>
                  <a:schemeClr val="tx1"/>
                </a:solidFill>
              </a:rPr>
              <a:t>( </a:t>
            </a:r>
            <a:r>
              <a:rPr lang="ru-RU" i="1" dirty="0" smtClean="0">
                <a:solidFill>
                  <a:schemeClr val="tx1"/>
                </a:solidFill>
              </a:rPr>
              <a:t>знания- дети удивления и любопытство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Активность ребёнка </a:t>
            </a:r>
            <a:r>
              <a:rPr lang="ru-RU" i="1" u="sng" dirty="0" smtClean="0">
                <a:solidFill>
                  <a:schemeClr val="tx1"/>
                </a:solidFill>
              </a:rPr>
              <a:t>( </a:t>
            </a:r>
            <a:r>
              <a:rPr lang="ru-RU" i="1" dirty="0" smtClean="0">
                <a:solidFill>
                  <a:schemeClr val="tx1"/>
                </a:solidFill>
              </a:rPr>
              <a:t>знания должны усваиваться с аппетитом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Связь обучения с жизнью ребёнка, игрой, трудом.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152" y="260648"/>
            <a:ext cx="9169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 успешности обучения по   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Д.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Дьюи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настя\school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3628"/>
            <a:ext cx="3125163" cy="335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настя\123kopiy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3628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06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409</TotalTime>
  <Words>987</Words>
  <Application>Microsoft Office PowerPoint</Application>
  <PresentationFormat>Экран (4:3)</PresentationFormat>
  <Paragraphs>187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Слайд 1</vt:lpstr>
      <vt:lpstr>Слайд 2</vt:lpstr>
      <vt:lpstr>Слайд 3</vt:lpstr>
      <vt:lpstr>Дьюи Джон и его технология</vt:lpstr>
      <vt:lpstr>Слайд 5</vt:lpstr>
      <vt:lpstr>Слайд 6</vt:lpstr>
      <vt:lpstr>Слайд 7</vt:lpstr>
      <vt:lpstr>Слайд 8</vt:lpstr>
      <vt:lpstr>Слайд 9</vt:lpstr>
      <vt:lpstr>III.    Особенности содержания проблемного обучения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IV. Особенности методики проблемного обучения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Ирина Николаевна</cp:lastModifiedBy>
  <cp:revision>44</cp:revision>
  <dcterms:created xsi:type="dcterms:W3CDTF">2011-10-18T16:35:31Z</dcterms:created>
  <dcterms:modified xsi:type="dcterms:W3CDTF">2011-11-01T08:37:22Z</dcterms:modified>
</cp:coreProperties>
</file>